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6" r:id="rId4"/>
    <p:sldId id="276" r:id="rId5"/>
    <p:sldId id="260" r:id="rId6"/>
    <p:sldId id="263" r:id="rId7"/>
    <p:sldId id="262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g8JHfzJsijXATRdC0oEv80WlMG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9011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9963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9731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092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1629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8838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387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859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156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9454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059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5524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9991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3481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2583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957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seudo-elemen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seudo-class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2" y="0"/>
            <a:ext cx="1219200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94901"/>
                </a:srgbClr>
              </a:gs>
              <a:gs pos="34000">
                <a:srgbClr val="000000">
                  <a:alpha val="94901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0">
                <a:srgbClr val="2F5496">
                  <a:alpha val="58039"/>
                </a:srgbClr>
              </a:gs>
              <a:gs pos="28000">
                <a:srgbClr val="2F5496">
                  <a:alpha val="58039"/>
                </a:srgbClr>
              </a:gs>
              <a:gs pos="100000">
                <a:srgbClr val="000000">
                  <a:alpha val="69019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0980"/>
                </a:srgbClr>
              </a:gs>
              <a:gs pos="100000">
                <a:srgbClr val="4472C4">
                  <a:alpha val="0"/>
                </a:srgbClr>
              </a:gs>
            </a:gsLst>
            <a:lin ang="15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cs-CZ" sz="4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– HTML + CSS – úvod do CSS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0900" y="935399"/>
            <a:ext cx="12192001" cy="304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1" y="-6692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základní selektory </a:t>
            </a: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1FBC6D3-B814-8615-6FFC-A0A65693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51" y="1872618"/>
            <a:ext cx="9688497" cy="46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0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1" y="-6692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kombinace selektorů </a:t>
            </a:r>
            <a:endParaRPr dirty="0"/>
          </a:p>
        </p:txBody>
      </p:sp>
      <p:sp>
        <p:nvSpPr>
          <p:cNvPr id="7" name="Google Shape;101;p2">
            <a:extLst>
              <a:ext uri="{FF2B5EF4-FFF2-40B4-BE49-F238E27FC236}">
                <a16:creationId xmlns:a16="http://schemas.microsoft.com/office/drawing/2014/main" id="{868051A2-E1F2-C893-A6FF-3EC7BAB67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502180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Jednotlivé CSS selektory můžeme libovolně kombinovat.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Kombinacemi získáme přesnější výběr HTML elementů.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Kombinace  můžeme vytvářet i ze složitějších selektorů, které najdete na následujících slidech.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4C8C2E6-311A-C21B-AF57-2208AEAF8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73" y="1590741"/>
            <a:ext cx="5065975" cy="526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3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1" y="-6692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atributové selektory </a:t>
            </a:r>
            <a:endParaRPr dirty="0"/>
          </a:p>
        </p:txBody>
      </p:sp>
      <p:sp>
        <p:nvSpPr>
          <p:cNvPr id="7" name="Google Shape;101;p2">
            <a:extLst>
              <a:ext uri="{FF2B5EF4-FFF2-40B4-BE49-F238E27FC236}">
                <a16:creationId xmlns:a16="http://schemas.microsoft.com/office/drawing/2014/main" id="{868051A2-E1F2-C893-A6FF-3EC7BAB67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403046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Atributov</a:t>
            </a:r>
            <a:r>
              <a:rPr lang="cs-CZ" sz="2400" dirty="0"/>
              <a:t>é selektory nám pomáhají vybírat HTML elementy podle atributů, které mají nastavené.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Například odkazy na stažení soborů snadno vybereme přes atribut </a:t>
            </a:r>
            <a:r>
              <a:rPr lang="cs-CZ" sz="2400" i="1" dirty="0" err="1"/>
              <a:t>download</a:t>
            </a:r>
            <a:r>
              <a:rPr lang="cs-CZ" sz="2400" dirty="0"/>
              <a:t> a můžeme mu nastavit odlišný vzhled od ostatních odkazů.</a:t>
            </a: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1B64D6A-CBA3-3C4F-2BB9-1D2D6C877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100" y="1872618"/>
            <a:ext cx="5876702" cy="471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0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1" y="-6692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</a:t>
            </a:r>
            <a:r>
              <a:rPr lang="cs-CZ" sz="3600" dirty="0">
                <a:solidFill>
                  <a:srgbClr val="FFFFFF"/>
                </a:solidFill>
              </a:rPr>
              <a:t>selektory pseudo elementů</a:t>
            </a:r>
            <a:endParaRPr sz="3600" dirty="0"/>
          </a:p>
        </p:txBody>
      </p:sp>
      <p:sp>
        <p:nvSpPr>
          <p:cNvPr id="7" name="Google Shape;101;p2">
            <a:extLst>
              <a:ext uri="{FF2B5EF4-FFF2-40B4-BE49-F238E27FC236}">
                <a16:creationId xmlns:a16="http://schemas.microsoft.com/office/drawing/2014/main" id="{868051A2-E1F2-C893-A6FF-3EC7BAB67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7" y="2310151"/>
            <a:ext cx="10043603" cy="159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Pseudo elementy nám dávají možnost snadno pracovat s různými částmi stránky – například první řádek odstavce, skryté pod-elementy apod.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i="1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Plný výčet dostupných pseudo</a:t>
            </a:r>
            <a:r>
              <a:rPr lang="cs-CZ" sz="2400" i="1" dirty="0"/>
              <a:t>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ele</a:t>
            </a:r>
            <a:r>
              <a:rPr lang="cs-CZ" sz="2400" i="1" dirty="0"/>
              <a:t>mentů: </a:t>
            </a:r>
            <a:r>
              <a:rPr lang="cs-CZ" sz="2400" i="1" dirty="0">
                <a:hlinkClick r:id="rId3"/>
              </a:rPr>
              <a:t>https://developer.mozilla.org/en-US/docs/Web/CSS/Pseudo-elements</a:t>
            </a:r>
            <a:r>
              <a:rPr lang="cs-CZ" sz="2400" i="1" dirty="0"/>
              <a:t> </a:t>
            </a: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3D16CC4-E385-8ECE-F289-3F6F9B1E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198" y="4046420"/>
            <a:ext cx="10043604" cy="26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5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1" y="-6692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selektory pseudo tříd </a:t>
            </a:r>
            <a:endParaRPr dirty="0"/>
          </a:p>
        </p:txBody>
      </p:sp>
      <p:sp>
        <p:nvSpPr>
          <p:cNvPr id="7" name="Google Shape;101;p2">
            <a:extLst>
              <a:ext uri="{FF2B5EF4-FFF2-40B4-BE49-F238E27FC236}">
                <a16:creationId xmlns:a16="http://schemas.microsoft.com/office/drawing/2014/main" id="{868051A2-E1F2-C893-A6FF-3EC7BAB67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3382427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Pseudo třídy nám pomáhají změnit vzhled elementů, pokud se stane nějaká akce – například uživatel najede myší na element.</a:t>
            </a: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7804EF1-E21A-D1A8-827B-4838DF267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25" y="1926829"/>
            <a:ext cx="6661177" cy="470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1" y="-6692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selektory pseudo tříd </a:t>
            </a:r>
            <a:endParaRPr dirty="0"/>
          </a:p>
        </p:txBody>
      </p:sp>
      <p:sp>
        <p:nvSpPr>
          <p:cNvPr id="7" name="Google Shape;101;p2">
            <a:extLst>
              <a:ext uri="{FF2B5EF4-FFF2-40B4-BE49-F238E27FC236}">
                <a16:creationId xmlns:a16="http://schemas.microsoft.com/office/drawing/2014/main" id="{868051A2-E1F2-C893-A6FF-3EC7BAB67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4186009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Pseudo třídy můžeme také využít k upřesnění pozice elementu v dokumentu.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Upřesnění provádíme v závislosti na jiném (typicky rodičovsk</a:t>
            </a:r>
            <a:r>
              <a:rPr lang="cs-CZ" sz="2400" dirty="0"/>
              <a:t>ém) elementu.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D8BDFB81-33E4-032D-D8A8-BC0FF351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207" y="1902952"/>
            <a:ext cx="5857595" cy="46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66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1" y="-6692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selektory pseudo tříd </a:t>
            </a:r>
            <a:endParaRPr dirty="0"/>
          </a:p>
        </p:txBody>
      </p:sp>
      <p:sp>
        <p:nvSpPr>
          <p:cNvPr id="7" name="Google Shape;101;p2">
            <a:extLst>
              <a:ext uri="{FF2B5EF4-FFF2-40B4-BE49-F238E27FC236}">
                <a16:creationId xmlns:a16="http://schemas.microsoft.com/office/drawing/2014/main" id="{868051A2-E1F2-C893-A6FF-3EC7BAB67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4186009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Pseudo tříd je velké množství a pomáhají nám efektivně měnit vzhled aplikace.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Plný výčet nejdete v dokumentaci: 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  <a:hlinkClick r:id="rId3"/>
              </a:rPr>
              <a:t>https://developer.mozilla.org/en-US/docs/Web/CSS/Pseudo-classes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1BDF08E-DA60-C293-55B5-07BD7B2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207" y="1902953"/>
            <a:ext cx="5857595" cy="467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9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1" y="-6692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selektory pseudo tříd</a:t>
            </a:r>
            <a:endParaRPr sz="3600" dirty="0"/>
          </a:p>
        </p:txBody>
      </p:sp>
      <p:sp>
        <p:nvSpPr>
          <p:cNvPr id="7" name="Google Shape;101;p2">
            <a:extLst>
              <a:ext uri="{FF2B5EF4-FFF2-40B4-BE49-F238E27FC236}">
                <a16:creationId xmlns:a16="http://schemas.microsoft.com/office/drawing/2014/main" id="{868051A2-E1F2-C893-A6FF-3EC7BAB67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7" y="2310151"/>
            <a:ext cx="10043603" cy="148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Poslední užitečný selektor, který si ukážeme je selektor pseudo třídy negace.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i="1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Využívá se v případech kdy chceme vybrat všechny ele</a:t>
            </a:r>
            <a:r>
              <a:rPr lang="cs-CZ" sz="2400" dirty="0"/>
              <a:t>menty, které nemají nějakou vlastnost.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3E86529-4D83-F24C-702C-28322136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73" y="3790588"/>
            <a:ext cx="10188250" cy="27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4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Co je CSS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b="1" dirty="0"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cs-CZ" sz="2400" b="1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ascade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b="1" dirty="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tyle </a:t>
            </a:r>
            <a:r>
              <a:rPr lang="cs-CZ" sz="2400" b="1" dirty="0" err="1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heets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) je jazyk pro popis (definici) vzhledu dokumentu napsaného v HTML nebo XML.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b="1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Zjednodušeně řečeno CSS nastavuje to, jak se aplikace vykreslí v prohlížeči.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Dokumentace: </a:t>
            </a:r>
            <a:r>
              <a:rPr lang="cs-CZ" sz="2400" dirty="0">
                <a:hlinkClick r:id="rId3"/>
              </a:rPr>
              <a:t>https://developer.mozilla.org/en-US/docs/Web/CSS</a:t>
            </a:r>
            <a:r>
              <a:rPr lang="cs-CZ" sz="2400" dirty="0"/>
              <a:t>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763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Jak CSS spojit s HTML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126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CSS s HTML můžeme propojit třemi způsoby, my se budeme snažit používat pouze jeden.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Pomoc</a:t>
            </a:r>
            <a:r>
              <a:rPr lang="cs-CZ" sz="2400" dirty="0"/>
              <a:t>í atributu </a:t>
            </a:r>
            <a:r>
              <a:rPr lang="cs-CZ" sz="2400" b="1" i="1" dirty="0"/>
              <a:t>style</a:t>
            </a:r>
            <a:r>
              <a:rPr lang="cs-CZ" sz="2400" dirty="0"/>
              <a:t> přímo u HTML elementu: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11BF2-ECC6-C5DB-6587-93CF7E1A9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551" y="3663657"/>
            <a:ext cx="6070893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&lt;a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="#"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text-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decoration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none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font-style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italic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Odkaz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Google Shape;101;p2">
            <a:extLst>
              <a:ext uri="{FF2B5EF4-FFF2-40B4-BE49-F238E27FC236}">
                <a16:creationId xmlns:a16="http://schemas.microsoft.com/office/drawing/2014/main" id="{6D5C871D-EFA0-1F55-9EBE-D24CB4C17DCA}"/>
              </a:ext>
            </a:extLst>
          </p:cNvPr>
          <p:cNvSpPr txBox="1">
            <a:spLocks/>
          </p:cNvSpPr>
          <p:nvPr/>
        </p:nvSpPr>
        <p:spPr>
          <a:xfrm>
            <a:off x="1074198" y="4285981"/>
            <a:ext cx="1002130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None/>
            </a:pPr>
            <a:r>
              <a:rPr lang="cs-CZ" sz="2000" dirty="0"/>
              <a:t>Pomocí tagu </a:t>
            </a:r>
            <a:r>
              <a:rPr lang="cs-CZ" sz="2000" b="1" i="1" dirty="0"/>
              <a:t>style</a:t>
            </a:r>
            <a:r>
              <a:rPr lang="cs-CZ" sz="2000" dirty="0"/>
              <a:t> v HTML stránce (musí být umístěn uvnitř tagu </a:t>
            </a:r>
            <a:r>
              <a:rPr lang="cs-CZ" sz="2000" b="1" i="1" dirty="0" err="1"/>
              <a:t>head</a:t>
            </a:r>
            <a:r>
              <a:rPr lang="cs-CZ" sz="2000" dirty="0"/>
              <a:t>):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7BF085-761B-4A97-7C67-392710FE5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041" y="4850271"/>
            <a:ext cx="2343911" cy="156966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&lt;style&gt;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a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text-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decoration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none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font-style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italic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}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&lt;/style&gt;  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65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Jak CSS spojit s HTML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0"/>
            <a:ext cx="10021302" cy="268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Nalinkování pomocí tagu </a:t>
            </a:r>
            <a:r>
              <a:rPr lang="cs-CZ" sz="2400" b="1" i="1" dirty="0"/>
              <a:t>link</a:t>
            </a:r>
            <a:r>
              <a:rPr lang="cs-CZ" sz="2400" dirty="0"/>
              <a:t>, který také musí být uvnitř tagu </a:t>
            </a:r>
            <a:r>
              <a:rPr lang="cs-CZ" sz="2400" b="1" i="1" dirty="0" err="1"/>
              <a:t>head</a:t>
            </a:r>
            <a:r>
              <a:rPr lang="cs-CZ" sz="2400" dirty="0"/>
              <a:t>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Samotné CSS je uloženo v samostatném souboru (typicky </a:t>
            </a:r>
            <a:r>
              <a:rPr lang="cs-CZ" sz="2400" i="1" dirty="0"/>
              <a:t>style.css</a:t>
            </a:r>
            <a:r>
              <a:rPr lang="cs-CZ" sz="2400" dirty="0"/>
              <a:t>). V aplikaci chceme mít právě jeden CSS soubor.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My budeme využívat nalinkování souboru – je to dobrá praxe.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EFD28AC-F00F-13F5-C971-756CA20F4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9273" y="5279392"/>
            <a:ext cx="4873450" cy="3385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&lt;link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rel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stylesheet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="cesta/k/souboru/style.css"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3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syntaxe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CSS má velmi jednoducho</a:t>
            </a:r>
            <a:r>
              <a:rPr lang="cs-CZ" sz="2400" dirty="0"/>
              <a:t>u syntaxi, obecně se budeme zajímat o tři věci:</a:t>
            </a:r>
          </a:p>
          <a:p>
            <a:pPr marL="462352" indent="-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Selektory – </a:t>
            </a:r>
            <a:r>
              <a:rPr lang="cs-CZ" sz="2400" dirty="0"/>
              <a:t>identifikace HTML, kterému chceme nastavit vzhled (pravidlo pro výběr z HTML stránky)</a:t>
            </a:r>
          </a:p>
          <a:p>
            <a:pPr marL="462352" indent="-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Vlastnosti – co konkrétního chceme změnit</a:t>
            </a:r>
          </a:p>
          <a:p>
            <a:pPr marL="462352" indent="-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400" dirty="0"/>
              <a:t>Hodnoty vlastností – jak vlastnost nastavíme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57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syntaxe</a:t>
            </a:r>
            <a:endParaRPr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82395C4-2D9C-0CD9-898A-6E06A2FCF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67" y="2189114"/>
            <a:ext cx="5630061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jednotky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97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 CSS budeme často pracovat s jednotkami velikostí, v tabulce níže je přehled těch nejpoužívanějších: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50609314-F07F-221F-BA36-E8552306F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79125"/>
              </p:ext>
            </p:extLst>
          </p:nvPr>
        </p:nvGraphicFramePr>
        <p:xfrm>
          <a:off x="1074197" y="3374085"/>
          <a:ext cx="10021304" cy="3332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51248">
                  <a:extLst>
                    <a:ext uri="{9D8B030D-6E8A-4147-A177-3AD203B41FA5}">
                      <a16:colId xmlns:a16="http://schemas.microsoft.com/office/drawing/2014/main" val="4124337769"/>
                    </a:ext>
                  </a:extLst>
                </a:gridCol>
                <a:gridCol w="8370056">
                  <a:extLst>
                    <a:ext uri="{9D8B030D-6E8A-4147-A177-3AD203B41FA5}">
                      <a16:colId xmlns:a16="http://schemas.microsoft.com/office/drawing/2014/main" val="2056952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Jednotka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790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Absolutní jednotka – pixely – jednotlivé obrazové body na monitoru. Jedná se o absolutní jednotu, velmi užitečná pro některé případy použití.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30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Relativní jednota – vypočítává se z velikosti písma kořenového elementu stránky. Výchozí velikost písma je 16px, většinou tedy platí 1rem = 16px.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06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Relativní jednotka podobné </a:t>
                      </a:r>
                      <a:r>
                        <a:rPr lang="cs-CZ" b="1" dirty="0"/>
                        <a:t>rem</a:t>
                      </a:r>
                      <a:r>
                        <a:rPr lang="cs-CZ" dirty="0"/>
                        <a:t>. Hlavní rozdíl je v tom, že </a:t>
                      </a:r>
                      <a:r>
                        <a:rPr lang="cs-CZ" b="1" dirty="0"/>
                        <a:t>em</a:t>
                      </a:r>
                      <a:r>
                        <a:rPr lang="cs-CZ" b="0" dirty="0"/>
                        <a:t> jednotka se vypočítává z velikosti písma nadřazeného elementu.</a:t>
                      </a:r>
                      <a:endParaRPr lang="cs-CZ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27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vw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Relativní jednotka – 1 % šířky tzv. viewportu – zobrazovací plochy, tedy 1vw = 1 % šířky vykreslovací plochy v okně prohlížeče (záleží i na velikosti okna).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6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vh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Relativní jednotka – 1 % výšky tzv. viewportu – zobrazovací plochy, tedy 1vh = 1 % výšky vykreslovací plochy v okně prohlížeče (záleží i na velikosti okna).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2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procenta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dirty="0"/>
                        <a:t>Procenta se vypočítávají z velikostí a nastavení nadřazeného elementu.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768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60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jednotky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Kromě jednotek uvedených v tabulce, jich existuje ještě mnohem více, jakou jednotku si tedy zvolit?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Obecně je dobrou praxí volit si relativní jednotky – rem, em, vw, vh nebo procenta.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Existují ovšem případy, kdy nemáme na výběr a musíme sáhnout pro absolutních jednotkách (typicky pixelech) nebo je to pro nás výhodnější. Například: nastavení responzivity nebo opravdu malé velikosti – třeba 1px.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886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1" y="-6692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CSS – selektory 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Pomocí CSS selektorů jsme schopni identifikovat (vybrat) části HTML stránky a nastavit jejich vzhled pomocí CSS pravidel.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Selektorů existuje velké množství, v prezentaci najdete ty nejpoužívanější a také odkazy na dokumentaci, kde je k dispozici plný výčet CSS selektorů.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088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816</Words>
  <Application>Microsoft Office PowerPoint</Application>
  <PresentationFormat>Širokoúhlá obrazovka</PresentationFormat>
  <Paragraphs>82</Paragraphs>
  <Slides>17</Slides>
  <Notes>17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1" baseType="lpstr">
      <vt:lpstr>Arial</vt:lpstr>
      <vt:lpstr>Calibri</vt:lpstr>
      <vt:lpstr>JetBrains Mono</vt:lpstr>
      <vt:lpstr>Office Theme</vt:lpstr>
      <vt:lpstr>Frontend – HTML + CSS – úvod do CSS</vt:lpstr>
      <vt:lpstr>Co je CSS</vt:lpstr>
      <vt:lpstr>Jak CSS spojit s HTML</vt:lpstr>
      <vt:lpstr>Jak CSS spojit s HTML</vt:lpstr>
      <vt:lpstr>CSS – syntaxe</vt:lpstr>
      <vt:lpstr>CSS – syntaxe</vt:lpstr>
      <vt:lpstr>CSS – jednotky</vt:lpstr>
      <vt:lpstr>CSS – jednotky</vt:lpstr>
      <vt:lpstr>CSS – selektory </vt:lpstr>
      <vt:lpstr>CSS – základní selektory </vt:lpstr>
      <vt:lpstr>CSS – kombinace selektorů </vt:lpstr>
      <vt:lpstr>CSS – atributové selektory </vt:lpstr>
      <vt:lpstr>CSS – selektory pseudo elementů</vt:lpstr>
      <vt:lpstr>CSS – selektory pseudo tříd </vt:lpstr>
      <vt:lpstr>CSS – selektory pseudo tříd </vt:lpstr>
      <vt:lpstr>CSS – selektory pseudo tříd </vt:lpstr>
      <vt:lpstr>CSS – selektory pseudo tříd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Kurz</dc:title>
  <dc:creator>HlavniProfil</dc:creator>
  <cp:lastModifiedBy>Jakub Pradeniak</cp:lastModifiedBy>
  <cp:revision>18</cp:revision>
  <dcterms:modified xsi:type="dcterms:W3CDTF">2024-02-28T12:51:55Z</dcterms:modified>
</cp:coreProperties>
</file>